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66CC"/>
    <a:srgbClr val="FF33CC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1A8E-EB75-4B32-88FE-1233525AFBD6}" type="datetimeFigureOut">
              <a:rPr kumimoji="1" lang="ja-JP" altLang="en-US" smtClean="0"/>
              <a:t>2014/2/4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95E6-340A-48BD-938A-C7A23339CC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8052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1A8E-EB75-4B32-88FE-1233525AFBD6}" type="datetimeFigureOut">
              <a:rPr kumimoji="1" lang="ja-JP" altLang="en-US" smtClean="0"/>
              <a:t>2014/2/4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95E6-340A-48BD-938A-C7A23339CC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693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1A8E-EB75-4B32-88FE-1233525AFBD6}" type="datetimeFigureOut">
              <a:rPr kumimoji="1" lang="ja-JP" altLang="en-US" smtClean="0"/>
              <a:t>2014/2/4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95E6-340A-48BD-938A-C7A23339CC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777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1A8E-EB75-4B32-88FE-1233525AFBD6}" type="datetimeFigureOut">
              <a:rPr kumimoji="1" lang="ja-JP" altLang="en-US" smtClean="0"/>
              <a:t>2014/2/4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95E6-340A-48BD-938A-C7A23339CC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500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1A8E-EB75-4B32-88FE-1233525AFBD6}" type="datetimeFigureOut">
              <a:rPr kumimoji="1" lang="ja-JP" altLang="en-US" smtClean="0"/>
              <a:t>2014/2/4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95E6-340A-48BD-938A-C7A23339CC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12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1A8E-EB75-4B32-88FE-1233525AFBD6}" type="datetimeFigureOut">
              <a:rPr kumimoji="1" lang="ja-JP" altLang="en-US" smtClean="0"/>
              <a:t>2014/2/4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95E6-340A-48BD-938A-C7A23339CC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5374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1A8E-EB75-4B32-88FE-1233525AFBD6}" type="datetimeFigureOut">
              <a:rPr kumimoji="1" lang="ja-JP" altLang="en-US" smtClean="0"/>
              <a:t>2014/2/4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95E6-340A-48BD-938A-C7A23339CC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36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1A8E-EB75-4B32-88FE-1233525AFBD6}" type="datetimeFigureOut">
              <a:rPr kumimoji="1" lang="ja-JP" altLang="en-US" smtClean="0"/>
              <a:t>2014/2/4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95E6-340A-48BD-938A-C7A23339CC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336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1A8E-EB75-4B32-88FE-1233525AFBD6}" type="datetimeFigureOut">
              <a:rPr kumimoji="1" lang="ja-JP" altLang="en-US" smtClean="0"/>
              <a:t>2014/2/4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95E6-340A-48BD-938A-C7A23339CC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026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1A8E-EB75-4B32-88FE-1233525AFBD6}" type="datetimeFigureOut">
              <a:rPr kumimoji="1" lang="ja-JP" altLang="en-US" smtClean="0"/>
              <a:t>2014/2/4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95E6-340A-48BD-938A-C7A23339CC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11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1A8E-EB75-4B32-88FE-1233525AFBD6}" type="datetimeFigureOut">
              <a:rPr kumimoji="1" lang="ja-JP" altLang="en-US" smtClean="0"/>
              <a:t>2014/2/4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95E6-340A-48BD-938A-C7A23339CC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420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bg1">
                <a:alpha val="20000"/>
                <a:lumMod val="90000"/>
                <a:lumOff val="10000"/>
              </a:schemeClr>
            </a:gs>
            <a:gs pos="100000">
              <a:srgbClr val="FFCCFF"/>
            </a:gs>
            <a:gs pos="83000">
              <a:srgbClr val="FFCCFF"/>
            </a:gs>
          </a:gsLst>
          <a:lin ang="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61A8E-EB75-4B32-88FE-1233525AFBD6}" type="datetimeFigureOut">
              <a:rPr kumimoji="1" lang="ja-JP" altLang="en-US" smtClean="0"/>
              <a:t>2014/2/4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395E6-340A-48BD-938A-C7A23339CC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962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emf"/><Relationship Id="rId7" Type="http://schemas.openxmlformats.org/officeDocument/2006/relationships/image" Target="../media/image6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gif"/><Relationship Id="rId4" Type="http://schemas.openxmlformats.org/officeDocument/2006/relationships/image" Target="../media/image3.png"/><Relationship Id="rId9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15390" y="654020"/>
            <a:ext cx="565371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n w="6350">
                  <a:noFill/>
                </a:ln>
                <a:latin typeface="HG教科書体" panose="02020609000000000000" pitchFamily="17" charset="-128"/>
                <a:ea typeface="HG教科書体" panose="02020609000000000000" pitchFamily="17" charset="-128"/>
              </a:rPr>
              <a:t>　</a:t>
            </a:r>
            <a:r>
              <a:rPr lang="ja-JP" altLang="en-US" sz="2800" b="1" dirty="0" smtClean="0">
                <a:ln w="6350">
                  <a:noFill/>
                </a:ln>
                <a:latin typeface="HG教科書体" panose="02020609000000000000" pitchFamily="17" charset="-128"/>
                <a:ea typeface="HG教科書体" panose="02020609000000000000" pitchFamily="17" charset="-128"/>
              </a:rPr>
              <a:t>和食インナービューティー</a:t>
            </a:r>
            <a:endParaRPr kumimoji="1" lang="ja-JP" altLang="en-US" sz="2800" b="1" dirty="0">
              <a:ln w="6350">
                <a:noFill/>
              </a:ln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64814" y="383788"/>
            <a:ext cx="41521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n w="3175">
                  <a:noFill/>
                </a:ln>
                <a:latin typeface="HG教科書体" panose="02020609000000000000" pitchFamily="17" charset="-128"/>
                <a:ea typeface="HG教科書体" panose="02020609000000000000" pitchFamily="17" charset="-128"/>
              </a:rPr>
              <a:t>～</a:t>
            </a:r>
            <a:r>
              <a:rPr lang="ja-JP" altLang="en-US" sz="1600" dirty="0">
                <a:ln w="3175">
                  <a:noFill/>
                </a:ln>
                <a:latin typeface="HG教科書体" panose="02020609000000000000" pitchFamily="17" charset="-128"/>
                <a:ea typeface="HG教科書体" panose="02020609000000000000" pitchFamily="17" charset="-128"/>
              </a:rPr>
              <a:t>食べ方をデザインして賢くヘルシー</a:t>
            </a:r>
            <a:r>
              <a:rPr kumimoji="1" lang="ja-JP" altLang="en-US" sz="1600" dirty="0" smtClean="0">
                <a:ln w="3175">
                  <a:noFill/>
                </a:ln>
                <a:latin typeface="HG教科書体" panose="02020609000000000000" pitchFamily="17" charset="-128"/>
                <a:ea typeface="HG教科書体" panose="02020609000000000000" pitchFamily="17" charset="-128"/>
              </a:rPr>
              <a:t>～</a:t>
            </a:r>
            <a:endParaRPr kumimoji="1" lang="ja-JP" altLang="en-US" sz="1600" dirty="0">
              <a:ln w="3175">
                <a:noFill/>
              </a:ln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72673">
            <a:off x="136096" y="381815"/>
            <a:ext cx="1251068" cy="774992"/>
          </a:xfrm>
          <a:prstGeom prst="rect">
            <a:avLst/>
          </a:prstGeom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768662" y="1923566"/>
            <a:ext cx="5968688" cy="1400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1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ユネスコの世界文化遺産にも登録され、今世界中で注目を集めている和食</a:t>
            </a:r>
            <a:endParaRPr kumimoji="0" lang="en-US" altLang="ja-JP" sz="1100" dirty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1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和食の“ヘルシーさ（健康的）”を効果的に利用しキレイになる秘訣をご紹介しま</a:t>
            </a:r>
            <a:r>
              <a:rPr kumimoji="0" lang="ja-JP" altLang="en-US" sz="11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す</a:t>
            </a:r>
            <a:endParaRPr kumimoji="0" lang="en-US" altLang="ja-JP" sz="1100" dirty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1100" dirty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和食の基本　”出汁</a:t>
            </a:r>
            <a:r>
              <a:rPr kumimoji="0" lang="ja-JP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（ダシ）</a:t>
            </a:r>
            <a:r>
              <a:rPr kumimoji="0" 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”を徹底分析し和食の魅力に迫ります！</a:t>
            </a:r>
            <a:endParaRPr kumimoji="0" lang="en-US" altLang="ja-JP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セミナーでは</a:t>
            </a:r>
            <a:r>
              <a:rPr kumimoji="0" lang="ja-JP" altLang="en-US" sz="11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出汁の秘密が実感できる簡単な実験（閾</a:t>
            </a:r>
            <a:r>
              <a:rPr kumimoji="0" lang="en-US" altLang="ja-JP" sz="8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(</a:t>
            </a:r>
            <a:r>
              <a:rPr kumimoji="0" lang="ja-JP" altLang="en-US" sz="8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いき</a:t>
            </a:r>
            <a:r>
              <a:rPr kumimoji="0" lang="en-US" altLang="ja-JP" sz="8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)</a:t>
            </a:r>
            <a:r>
              <a:rPr kumimoji="0" lang="ja-JP" altLang="en-US" sz="11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値評価）を行います</a:t>
            </a:r>
            <a:endParaRPr kumimoji="0" lang="en-US" altLang="ja-JP" sz="1100" dirty="0" smtClean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8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※</a:t>
            </a:r>
            <a:r>
              <a:rPr kumimoji="0" lang="ja-JP" altLang="en-US" sz="8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閾</a:t>
            </a:r>
            <a:r>
              <a:rPr kumimoji="0" lang="en-US" altLang="ja-JP" sz="8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(</a:t>
            </a:r>
            <a:r>
              <a:rPr kumimoji="0" lang="ja-JP" altLang="en-US" sz="8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いき</a:t>
            </a:r>
            <a:r>
              <a:rPr kumimoji="0" lang="en-US" altLang="ja-JP" sz="8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)</a:t>
            </a:r>
            <a:r>
              <a:rPr kumimoji="0" lang="ja-JP" altLang="en-US" sz="8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値とは人が味を認識できる味覚センサーの感度のことです</a:t>
            </a:r>
            <a:endParaRPr kumimoji="0" lang="en-US" altLang="ja-JP" sz="800" dirty="0" smtClean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和食の魅力を知って、もっと和食を好きになろう！お土産もご用意しています</a:t>
            </a:r>
            <a:endParaRPr kumimoji="0" lang="ja-JP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451689" y="1463398"/>
            <a:ext cx="1637563" cy="362234"/>
          </a:xfrm>
          <a:prstGeom prst="roundRect">
            <a:avLst/>
          </a:prstGeom>
          <a:solidFill>
            <a:schemeClr val="bg1"/>
          </a:solidFill>
          <a:ln>
            <a:solidFill>
              <a:srgbClr val="FF33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66CC"/>
                </a:solidFill>
              </a:rPr>
              <a:t>セミナー概要</a:t>
            </a:r>
            <a:endParaRPr kumimoji="1" lang="ja-JP" altLang="en-US" dirty="0">
              <a:solidFill>
                <a:srgbClr val="FF66CC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51657" y="1960941"/>
            <a:ext cx="228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solidFill>
                  <a:srgbClr val="FFCCFF"/>
                </a:solidFill>
              </a:rPr>
              <a:t>●</a:t>
            </a:r>
            <a:endParaRPr kumimoji="1" lang="ja-JP" altLang="en-US" sz="900" dirty="0">
              <a:solidFill>
                <a:srgbClr val="FFCCFF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51657" y="3077451"/>
            <a:ext cx="228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solidFill>
                  <a:srgbClr val="FFCCFF"/>
                </a:solidFill>
              </a:rPr>
              <a:t>●</a:t>
            </a:r>
            <a:endParaRPr kumimoji="1" lang="ja-JP" altLang="en-US" sz="900" dirty="0">
              <a:solidFill>
                <a:srgbClr val="FFCCFF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51657" y="2447942"/>
            <a:ext cx="228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solidFill>
                  <a:srgbClr val="FFCCFF"/>
                </a:solidFill>
              </a:rPr>
              <a:t>●</a:t>
            </a:r>
            <a:endParaRPr kumimoji="1" lang="ja-JP" altLang="en-US" sz="900" dirty="0">
              <a:solidFill>
                <a:srgbClr val="FFCCFF"/>
              </a:solidFill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2940" y="4463911"/>
            <a:ext cx="930996" cy="936000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1430556" y="3559128"/>
            <a:ext cx="29854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CCFF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  <a:cs typeface="メイリオ" panose="020B0604030504040204" pitchFamily="50" charset="-128"/>
              </a:rPr>
              <a:t>◆</a:t>
            </a:r>
            <a:r>
              <a:rPr kumimoji="1" lang="ja-JP" altLang="en-US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  <a:cs typeface="メイリオ" panose="020B0604030504040204" pitchFamily="50" charset="-128"/>
              </a:rPr>
              <a:t>岡野 典子</a:t>
            </a:r>
            <a:r>
              <a:rPr lang="ja-JP" altLang="en-US" sz="105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  <a:cs typeface="メイリオ" panose="020B0604030504040204" pitchFamily="50" charset="-128"/>
              </a:rPr>
              <a:t>（おかの のりこ）</a:t>
            </a:r>
            <a:endParaRPr kumimoji="1" lang="ja-JP" altLang="en-US" sz="1050" dirty="0">
              <a:latin typeface="AR丸ゴシック体M" panose="020B0609010101010101" pitchFamily="49" charset="-128"/>
              <a:ea typeface="AR丸ゴシック体M" panose="020B0609010101010101" pitchFamily="49" charset="-128"/>
              <a:cs typeface="メイリオ" panose="020B0604030504040204" pitchFamily="50" charset="-128"/>
            </a:endParaRPr>
          </a:p>
        </p:txBody>
      </p:sp>
      <p:cxnSp>
        <p:nvCxnSpPr>
          <p:cNvPr id="19" name="直線コネクタ 18"/>
          <p:cNvCxnSpPr/>
          <p:nvPr/>
        </p:nvCxnSpPr>
        <p:spPr>
          <a:xfrm>
            <a:off x="3753006" y="3728075"/>
            <a:ext cx="2503014" cy="23585"/>
          </a:xfrm>
          <a:prstGeom prst="line">
            <a:avLst/>
          </a:prstGeom>
          <a:ln>
            <a:solidFill>
              <a:srgbClr val="FF99C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1538609" y="3844496"/>
            <a:ext cx="48494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  <a:cs typeface="メイリオ" panose="020B0604030504040204" pitchFamily="50" charset="-128"/>
              </a:rPr>
              <a:t>アナウンサー時代に料理番組を担当。ホテル、スポーツ施設、小学校などでの</a:t>
            </a:r>
            <a:endParaRPr kumimoji="1" lang="en-US" altLang="ja-JP" sz="1000" dirty="0" smtClean="0">
              <a:latin typeface="AR丸ゴシック体M" panose="020B0609010101010101" pitchFamily="49" charset="-128"/>
              <a:ea typeface="AR丸ゴシック体M" panose="020B0609010101010101" pitchFamily="49" charset="-128"/>
              <a:cs typeface="メイリオ" panose="020B0604030504040204" pitchFamily="50" charset="-128"/>
            </a:endParaRPr>
          </a:p>
          <a:p>
            <a:r>
              <a:rPr kumimoji="1" lang="ja-JP" altLang="en-US" sz="10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  <a:cs typeface="メイリオ" panose="020B0604030504040204" pitchFamily="50" charset="-128"/>
              </a:rPr>
              <a:t>セミナーや料理家とのコラボイベントを実施。食生活アドバイザー、アスリートフードマイスター</a:t>
            </a:r>
            <a:endParaRPr kumimoji="1" lang="ja-JP" altLang="en-US" sz="1000" dirty="0">
              <a:latin typeface="AR丸ゴシック体M" panose="020B0609010101010101" pitchFamily="49" charset="-128"/>
              <a:ea typeface="AR丸ゴシック体M" panose="020B0609010101010101" pitchFamily="49" charset="-128"/>
              <a:cs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805281" y="4563446"/>
            <a:ext cx="29854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CCFF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  <a:cs typeface="メイリオ" panose="020B0604030504040204" pitchFamily="50" charset="-128"/>
              </a:rPr>
              <a:t>◆</a:t>
            </a:r>
            <a:r>
              <a:rPr kumimoji="1" lang="ja-JP" altLang="en-US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  <a:cs typeface="メイリオ" panose="020B0604030504040204" pitchFamily="50" charset="-128"/>
              </a:rPr>
              <a:t>中坪 元気</a:t>
            </a:r>
            <a:r>
              <a:rPr lang="ja-JP" altLang="en-US" sz="105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  <a:cs typeface="メイリオ" panose="020B0604030504040204" pitchFamily="50" charset="-128"/>
              </a:rPr>
              <a:t>（なかつぼ げんき）</a:t>
            </a:r>
            <a:endParaRPr kumimoji="1" lang="ja-JP" altLang="en-US" sz="1050" dirty="0">
              <a:latin typeface="AR丸ゴシック体M" panose="020B0609010101010101" pitchFamily="49" charset="-128"/>
              <a:ea typeface="AR丸ゴシック体M" panose="020B0609010101010101" pitchFamily="49" charset="-128"/>
              <a:cs typeface="メイリオ" panose="020B0604030504040204" pitchFamily="50" charset="-128"/>
            </a:endParaRPr>
          </a:p>
        </p:txBody>
      </p:sp>
      <p:cxnSp>
        <p:nvCxnSpPr>
          <p:cNvPr id="23" name="直線コネクタ 22"/>
          <p:cNvCxnSpPr/>
          <p:nvPr/>
        </p:nvCxnSpPr>
        <p:spPr>
          <a:xfrm flipV="1">
            <a:off x="493029" y="4736007"/>
            <a:ext cx="2306854" cy="29316"/>
          </a:xfrm>
          <a:prstGeom prst="line">
            <a:avLst/>
          </a:prstGeom>
          <a:ln>
            <a:solidFill>
              <a:srgbClr val="FF99C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451689" y="4902000"/>
            <a:ext cx="49564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  <a:cs typeface="メイリオ" panose="020B0604030504040204" pitchFamily="50" charset="-128"/>
              </a:rPr>
              <a:t>“</a:t>
            </a:r>
            <a:r>
              <a:rPr lang="ja-JP" altLang="en-US" sz="10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  <a:cs typeface="メイリオ" panose="020B0604030504040204" pitchFamily="50" charset="-128"/>
              </a:rPr>
              <a:t>「</a:t>
            </a:r>
            <a:r>
              <a:rPr kumimoji="1" lang="ja-JP" altLang="en-US" sz="10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  <a:cs typeface="メイリオ" panose="020B0604030504040204" pitchFamily="50" charset="-128"/>
              </a:rPr>
              <a:t>食」が面白くなる会社</a:t>
            </a:r>
            <a:r>
              <a:rPr kumimoji="1" lang="en-US" altLang="ja-JP" sz="10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  <a:cs typeface="メイリオ" panose="020B0604030504040204" pitchFamily="50" charset="-128"/>
              </a:rPr>
              <a:t>”</a:t>
            </a:r>
            <a:r>
              <a:rPr kumimoji="1" lang="ja-JP" altLang="en-US" sz="10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  <a:cs typeface="メイリオ" panose="020B0604030504040204" pitchFamily="50" charset="-128"/>
              </a:rPr>
              <a:t>フードルーフ</a:t>
            </a:r>
            <a:r>
              <a:rPr kumimoji="1" lang="en-US" altLang="ja-JP" sz="10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  <a:cs typeface="メイリオ" panose="020B0604030504040204" pitchFamily="50" charset="-128"/>
              </a:rPr>
              <a:t>LLC.</a:t>
            </a:r>
            <a:r>
              <a:rPr kumimoji="1" lang="ja-JP" altLang="en-US" sz="10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  <a:cs typeface="メイリオ" panose="020B0604030504040204" pitchFamily="50" charset="-128"/>
              </a:rPr>
              <a:t>代表。大学院で学んだ食品科学と</a:t>
            </a:r>
            <a:endParaRPr kumimoji="1" lang="en-US" altLang="ja-JP" sz="1000" dirty="0" smtClean="0">
              <a:latin typeface="AR丸ゴシック体M" panose="020B0609010101010101" pitchFamily="49" charset="-128"/>
              <a:ea typeface="AR丸ゴシック体M" panose="020B0609010101010101" pitchFamily="49" charset="-128"/>
              <a:cs typeface="メイリオ" panose="020B0604030504040204" pitchFamily="50" charset="-128"/>
            </a:endParaRPr>
          </a:p>
          <a:p>
            <a:r>
              <a:rPr kumimoji="1" lang="ja-JP" altLang="en-US" sz="10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  <a:cs typeface="メイリオ" panose="020B0604030504040204" pitchFamily="50" charset="-128"/>
              </a:rPr>
              <a:t>食品メーカー勤務の経験を活かし、食育活動やアスリートの栄養指導を行う</a:t>
            </a:r>
            <a:endParaRPr kumimoji="1" lang="ja-JP" altLang="en-US" sz="1000" dirty="0">
              <a:latin typeface="AR丸ゴシック体M" panose="020B0609010101010101" pitchFamily="49" charset="-128"/>
              <a:ea typeface="AR丸ゴシック体M" panose="020B0609010101010101" pitchFamily="49" charset="-128"/>
              <a:cs typeface="メイリオ" panose="020B0604030504040204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451689" y="5751042"/>
            <a:ext cx="663701" cy="362234"/>
          </a:xfrm>
          <a:prstGeom prst="roundRect">
            <a:avLst/>
          </a:prstGeom>
          <a:solidFill>
            <a:schemeClr val="bg1"/>
          </a:solidFill>
          <a:ln>
            <a:solidFill>
              <a:srgbClr val="FF33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33CC"/>
                </a:solidFill>
              </a:rPr>
              <a:t>とき</a:t>
            </a:r>
            <a:endParaRPr kumimoji="1" lang="ja-JP" altLang="en-US" dirty="0">
              <a:solidFill>
                <a:srgbClr val="FF33CC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194287" y="5661119"/>
            <a:ext cx="30317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2014</a:t>
            </a:r>
            <a:r>
              <a:rPr lang="en-US" altLang="ja-JP" sz="1100" b="1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 </a:t>
            </a:r>
            <a:r>
              <a:rPr lang="ja-JP" altLang="en-US" sz="12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年</a:t>
            </a:r>
            <a:r>
              <a:rPr lang="ja-JP" altLang="en-US" sz="11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 </a:t>
            </a:r>
            <a:r>
              <a:rPr lang="en-US" altLang="ja-JP" b="1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4</a:t>
            </a:r>
            <a:r>
              <a:rPr lang="en-US" altLang="ja-JP" sz="1100" b="1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 </a:t>
            </a:r>
            <a:r>
              <a:rPr lang="ja-JP" altLang="en-US" sz="12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月</a:t>
            </a:r>
            <a:r>
              <a:rPr lang="ja-JP" altLang="en-US" sz="11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 </a:t>
            </a:r>
            <a:r>
              <a:rPr lang="en-US" altLang="ja-JP" b="1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13</a:t>
            </a:r>
            <a:r>
              <a:rPr lang="en-US" altLang="ja-JP" sz="1100" b="1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 </a:t>
            </a:r>
            <a:r>
              <a:rPr lang="ja-JP" altLang="en-US" sz="12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日</a:t>
            </a:r>
            <a:r>
              <a:rPr lang="en-US" altLang="ja-JP" sz="12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(</a:t>
            </a:r>
            <a:r>
              <a:rPr lang="ja-JP" altLang="en-US" sz="1200" dirty="0">
                <a:solidFill>
                  <a:srgbClr val="FF0000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日</a:t>
            </a:r>
            <a:r>
              <a:rPr lang="en-US" altLang="ja-JP" sz="12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)</a:t>
            </a:r>
          </a:p>
          <a:p>
            <a:r>
              <a:rPr lang="en-US" altLang="ja-JP" sz="12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11:30</a:t>
            </a:r>
            <a:r>
              <a:rPr lang="ja-JP" altLang="en-US" sz="12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～</a:t>
            </a:r>
            <a:r>
              <a:rPr lang="en-US" altLang="ja-JP" sz="12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14:30 (11:00</a:t>
            </a:r>
            <a:r>
              <a:rPr lang="ja-JP" altLang="en-US" sz="12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受付開始</a:t>
            </a:r>
            <a:r>
              <a:rPr lang="en-US" altLang="ja-JP" sz="12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) </a:t>
            </a:r>
            <a:endParaRPr kumimoji="1" lang="ja-JP" altLang="en-US" sz="1200" dirty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457246" y="6356087"/>
            <a:ext cx="663701" cy="362234"/>
          </a:xfrm>
          <a:prstGeom prst="roundRect">
            <a:avLst/>
          </a:prstGeom>
          <a:solidFill>
            <a:schemeClr val="bg1"/>
          </a:solidFill>
          <a:ln>
            <a:solidFill>
              <a:srgbClr val="FF33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ja-JP" altLang="en-US" dirty="0">
                <a:solidFill>
                  <a:srgbClr val="FF33CC"/>
                </a:solidFill>
              </a:rPr>
              <a:t>料金</a:t>
            </a:r>
            <a:endParaRPr kumimoji="1" lang="ja-JP" altLang="en-US" dirty="0">
              <a:solidFill>
                <a:srgbClr val="FF33CC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94285" y="6247716"/>
            <a:ext cx="3391031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4,000</a:t>
            </a:r>
            <a:r>
              <a:rPr lang="ja-JP" altLang="en-US" b="1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 </a:t>
            </a:r>
            <a:r>
              <a:rPr lang="ja-JP" altLang="en-US" sz="12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円（税込）</a:t>
            </a:r>
            <a:endParaRPr lang="en-US" altLang="ja-JP" sz="1200" dirty="0" smtClean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r>
              <a:rPr lang="ja-JP" altLang="en-US" sz="11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藤本シェフによる</a:t>
            </a:r>
            <a:r>
              <a:rPr lang="ja-JP" altLang="en-US" sz="1100" b="1" dirty="0">
                <a:solidFill>
                  <a:srgbClr val="FF0000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セミナー限定</a:t>
            </a:r>
            <a:r>
              <a:rPr lang="ja-JP" altLang="en-US" sz="11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和食昼膳代含む</a:t>
            </a:r>
            <a:endParaRPr lang="en-US" altLang="ja-JP" sz="1100" dirty="0" smtClean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451688" y="6972732"/>
            <a:ext cx="663701" cy="362234"/>
          </a:xfrm>
          <a:prstGeom prst="roundRect">
            <a:avLst/>
          </a:prstGeom>
          <a:solidFill>
            <a:schemeClr val="bg1"/>
          </a:solidFill>
          <a:ln>
            <a:solidFill>
              <a:srgbClr val="FF33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ja-JP" altLang="en-US" dirty="0" smtClean="0">
                <a:solidFill>
                  <a:srgbClr val="FF33CC"/>
                </a:solidFill>
              </a:rPr>
              <a:t>場所</a:t>
            </a:r>
            <a:endParaRPr kumimoji="1" lang="ja-JP" altLang="en-US" dirty="0">
              <a:solidFill>
                <a:srgbClr val="FF33CC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194287" y="6855351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altLang="ja-JP" sz="16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メイリオ" panose="020B0604030504040204" pitchFamily="50" charset="-128"/>
              </a:rPr>
              <a:t>FUJIMOTO</a:t>
            </a:r>
            <a:r>
              <a:rPr lang="ja-JP" altLang="en-US" sz="16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600" b="1" dirty="0" smtClean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メイリオ" panose="020B0604030504040204" pitchFamily="50" charset="-128"/>
              </a:rPr>
              <a:t>キッチンスタジオ</a:t>
            </a:r>
            <a:endParaRPr lang="en-US" altLang="ja-JP" sz="1600" dirty="0" smtClean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1000" dirty="0" smtClean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メイリオ" panose="020B0604030504040204" pitchFamily="50" charset="-128"/>
              </a:rPr>
              <a:t>大阪市中央区内淡路町１丁目４</a:t>
            </a:r>
            <a:r>
              <a:rPr lang="en-US" altLang="ja-JP" sz="1000" dirty="0" smtClean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メイリオ" panose="020B0604030504040204" pitchFamily="50" charset="-128"/>
              </a:rPr>
              <a:t>-</a:t>
            </a:r>
            <a:r>
              <a:rPr lang="ja-JP" altLang="en-US" sz="1000" dirty="0" smtClean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メイリオ" panose="020B0604030504040204" pitchFamily="50" charset="-128"/>
              </a:rPr>
              <a:t>９　ニフコビル３階</a:t>
            </a:r>
            <a:endParaRPr lang="en-US" altLang="ja-JP" sz="1000" dirty="0" smtClean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  <a:cs typeface="メイリオ" panose="020B0604030504040204" pitchFamily="50" charset="-128"/>
            </a:endParaRPr>
          </a:p>
          <a:p>
            <a:pPr lvl="0"/>
            <a:r>
              <a:rPr lang="en-US" altLang="ja-JP" sz="1000" dirty="0" smtClean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メイリオ" panose="020B0604030504040204" pitchFamily="50" charset="-128"/>
              </a:rPr>
              <a:t>http</a:t>
            </a:r>
            <a:r>
              <a:rPr lang="en-US" altLang="ja-JP" sz="1000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メイリオ" panose="020B0604030504040204" pitchFamily="50" charset="-128"/>
              </a:rPr>
              <a:t>://fujimotoks.web.fc2.com/</a:t>
            </a:r>
            <a:endParaRPr lang="ja-JP" altLang="en-US" sz="1000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029" y="3533728"/>
            <a:ext cx="936000" cy="93600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532" y="6641844"/>
            <a:ext cx="1008000" cy="671999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875" y="5818478"/>
            <a:ext cx="1008000" cy="672526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pic>
        <p:nvPicPr>
          <p:cNvPr id="41" name="図 4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9468">
            <a:off x="5414545" y="7022929"/>
            <a:ext cx="1008000" cy="671999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62775">
            <a:off x="5522604" y="6229650"/>
            <a:ext cx="1008000" cy="671999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  <p:sp>
        <p:nvSpPr>
          <p:cNvPr id="25" name="テキスト ボックス 24"/>
          <p:cNvSpPr txBox="1"/>
          <p:nvPr/>
        </p:nvSpPr>
        <p:spPr>
          <a:xfrm>
            <a:off x="4536735" y="7725117"/>
            <a:ext cx="12635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（写真はイメージです）</a:t>
            </a:r>
            <a:endParaRPr kumimoji="1" lang="ja-JP" altLang="en-US" sz="8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756" y="9351653"/>
            <a:ext cx="1337141" cy="468000"/>
          </a:xfrm>
          <a:prstGeom prst="rect">
            <a:avLst/>
          </a:prstGeom>
        </p:spPr>
      </p:pic>
      <p:pic>
        <p:nvPicPr>
          <p:cNvPr id="43" name="図 4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9980" y="9351653"/>
            <a:ext cx="936000" cy="468000"/>
          </a:xfrm>
          <a:prstGeom prst="rect">
            <a:avLst/>
          </a:prstGeom>
        </p:spPr>
      </p:pic>
      <p:sp>
        <p:nvSpPr>
          <p:cNvPr id="45" name="テキスト ボックス 44"/>
          <p:cNvSpPr txBox="1"/>
          <p:nvPr/>
        </p:nvSpPr>
        <p:spPr>
          <a:xfrm>
            <a:off x="180932" y="9388766"/>
            <a:ext cx="23698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協賛：スカイフーズ株式会社</a:t>
            </a:r>
            <a:endParaRPr kumimoji="1" lang="en-US" altLang="ja-JP" sz="11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lang="ja-JP" altLang="en-US" sz="11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lang="ja-JP" altLang="en-US" sz="11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（</a:t>
            </a:r>
            <a:r>
              <a:rPr lang="en-US" altLang="ja-JP" sz="11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http://www.sky-fds.com/</a:t>
            </a:r>
            <a:r>
              <a:rPr lang="ja-JP" altLang="en-US" sz="11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）</a:t>
            </a:r>
            <a:endParaRPr kumimoji="1" lang="ja-JP" altLang="en-US" sz="11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8917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</TotalTime>
  <Words>191</Words>
  <Application>Microsoft Office PowerPoint</Application>
  <PresentationFormat>A4 210 x 297 mm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AR P丸ゴシック体M</vt:lpstr>
      <vt:lpstr>AR丸ゴシック体M</vt:lpstr>
      <vt:lpstr>HG教科書体</vt:lpstr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中坪元気</dc:creator>
  <cp:lastModifiedBy>岡野典子</cp:lastModifiedBy>
  <cp:revision>36</cp:revision>
  <cp:lastPrinted>2014-02-04T08:29:18Z</cp:lastPrinted>
  <dcterms:created xsi:type="dcterms:W3CDTF">2014-01-31T04:21:07Z</dcterms:created>
  <dcterms:modified xsi:type="dcterms:W3CDTF">2014-02-04T14:52:46Z</dcterms:modified>
</cp:coreProperties>
</file>